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5" r:id="rId3"/>
    <p:sldId id="276" r:id="rId4"/>
    <p:sldId id="256" r:id="rId5"/>
    <p:sldId id="277" r:id="rId6"/>
    <p:sldId id="278" r:id="rId7"/>
    <p:sldId id="280" r:id="rId8"/>
    <p:sldId id="281" r:id="rId9"/>
    <p:sldId id="273" r:id="rId10"/>
    <p:sldId id="282" r:id="rId11"/>
    <p:sldId id="263" r:id="rId12"/>
    <p:sldId id="265" r:id="rId13"/>
    <p:sldId id="266" r:id="rId14"/>
    <p:sldId id="334" r:id="rId15"/>
    <p:sldId id="274" r:id="rId16"/>
    <p:sldId id="283" r:id="rId17"/>
    <p:sldId id="284" r:id="rId18"/>
    <p:sldId id="268" r:id="rId19"/>
    <p:sldId id="285" r:id="rId20"/>
    <p:sldId id="269" r:id="rId21"/>
    <p:sldId id="286" r:id="rId22"/>
    <p:sldId id="270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4" r:id="rId40"/>
    <p:sldId id="331" r:id="rId41"/>
    <p:sldId id="330" r:id="rId42"/>
    <p:sldId id="308" r:id="rId43"/>
    <p:sldId id="332" r:id="rId44"/>
    <p:sldId id="333" r:id="rId45"/>
    <p:sldId id="312" r:id="rId46"/>
    <p:sldId id="313" r:id="rId47"/>
    <p:sldId id="324" r:id="rId48"/>
    <p:sldId id="325" r:id="rId49"/>
    <p:sldId id="326" r:id="rId50"/>
    <p:sldId id="327" r:id="rId51"/>
    <p:sldId id="328" r:id="rId52"/>
    <p:sldId id="329" r:id="rId53"/>
    <p:sldId id="337" r:id="rId54"/>
    <p:sldId id="336" r:id="rId55"/>
    <p:sldId id="338" r:id="rId56"/>
    <p:sldId id="322" r:id="rId57"/>
    <p:sldId id="323" r:id="rId58"/>
  </p:sldIdLst>
  <p:sldSz cx="9144000" cy="6858000" type="screen4x3"/>
  <p:notesSz cx="6858000" cy="9144000"/>
  <p:embeddedFontLst>
    <p:embeddedFont>
      <p:font typeface="Calibri" pitchFamily="34" charset="0"/>
      <p:regular r:id="rId59"/>
      <p:bold r:id="rId60"/>
      <p:italic r:id="rId61"/>
      <p:boldItalic r:id="rId6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173" autoAdjust="0"/>
    <p:restoredTop sz="94660"/>
  </p:normalViewPr>
  <p:slideViewPr>
    <p:cSldViewPr>
      <p:cViewPr varScale="1">
        <p:scale>
          <a:sx n="106" d="100"/>
          <a:sy n="106" d="100"/>
        </p:scale>
        <p:origin x="-18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47CC8-1742-4E5F-8CDD-95C90622C52A}" type="datetimeFigureOut">
              <a:rPr lang="ru-RU" smtClean="0"/>
              <a:pPr/>
              <a:t>30.08.2018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1EF8E-8022-4D87-A2B1-6EA1448C5D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emf"/><Relationship Id="rId9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emf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7158" y="2216530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Космический эксперимент «Конвергенция». </a:t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>Отчёт по результатам выполнения эскизного проекта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621662" y="4857760"/>
            <a:ext cx="5308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Докладчики:</a:t>
            </a:r>
          </a:p>
          <a:p>
            <a:endParaRPr lang="ru-RU" dirty="0" smtClean="0"/>
          </a:p>
          <a:p>
            <a:r>
              <a:rPr lang="ru-RU" dirty="0" smtClean="0"/>
              <a:t>в.н.с. ИКИ РАН	 Кузьмин Алексей Владимирович</a:t>
            </a:r>
          </a:p>
          <a:p>
            <a:r>
              <a:rPr lang="ru-RU" dirty="0" smtClean="0"/>
              <a:t>с.н.с. ИКИ РАН	 Садовский Илья Николаевич</a:t>
            </a:r>
            <a:endParaRPr lang="ru-RU" dirty="0"/>
          </a:p>
        </p:txBody>
      </p:sp>
      <p:pic>
        <p:nvPicPr>
          <p:cNvPr id="4" name="Picture 14" descr="http://hh.ru/employer-logo/59548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1227556" cy="1090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7715304" cy="64294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Распределение элементов разрешения МИРС на поверхности Земли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Sazonov\Google Диск\Конвергенция\ЭП\Пояснительная записка\Рисунки\spot of DN(подгон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142984"/>
            <a:ext cx="586929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" y="131762"/>
            <a:ext cx="5686436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Рабочие зоны обзора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95937" y="857232"/>
            <a:ext cx="7633715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229600" cy="51115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Калибровка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1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116" y="785794"/>
            <a:ext cx="4448884" cy="5715016"/>
          </a:xfrm>
          <a:prstGeom prst="rect">
            <a:avLst/>
          </a:prstGeom>
        </p:spPr>
      </p:pic>
      <p:pic>
        <p:nvPicPr>
          <p:cNvPr id="7" name="Рисунок 6" descr="c12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928694"/>
            <a:ext cx="4247363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-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Чувствительность радиометрических приемников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643050"/>
          <a:ext cx="8072492" cy="416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42"/>
                <a:gridCol w="1928826"/>
                <a:gridCol w="2143140"/>
                <a:gridCol w="335758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Центральная</a:t>
                      </a:r>
                      <a:r>
                        <a:rPr lang="ru-RU" sz="1600" baseline="0" dirty="0" smtClean="0"/>
                        <a:t> частота, ГГц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Поляризация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Чувствительность в элементе разрешения</a:t>
                      </a:r>
                    </a:p>
                    <a:p>
                      <a:pPr algn="ctr"/>
                      <a:r>
                        <a:rPr lang="ru-RU" sz="1600" dirty="0" smtClean="0"/>
                        <a:t>(с учетом поляризации), К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10,65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Г,В,±45°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0,37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18,7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Г,В,±45°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</a:t>
                      </a:r>
                      <a:r>
                        <a:rPr lang="en-US" sz="1600" dirty="0" smtClean="0"/>
                        <a:t>35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23,8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Г, В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</a:t>
                      </a:r>
                      <a:r>
                        <a:rPr lang="en-US" sz="1600" dirty="0" smtClean="0"/>
                        <a:t>3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25,25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</a:t>
                      </a:r>
                      <a:r>
                        <a:rPr lang="en-US" sz="1600" dirty="0" smtClean="0"/>
                        <a:t>26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36,5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Г,В,±45°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0,33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55,0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0,7 – 0,8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88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Г,В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0,35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165,5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0,6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183,3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Г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0,5 – 1,2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229600" cy="500066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Перечень радиометрических каналов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714356"/>
          <a:ext cx="8286808" cy="5857908"/>
        </p:xfrm>
        <a:graphic>
          <a:graphicData uri="http://schemas.openxmlformats.org/drawingml/2006/table">
            <a:tbl>
              <a:tblPr/>
              <a:tblGrid>
                <a:gridCol w="1016004"/>
                <a:gridCol w="1127136"/>
                <a:gridCol w="928694"/>
                <a:gridCol w="1000132"/>
                <a:gridCol w="2928958"/>
                <a:gridCol w="1285884"/>
              </a:tblGrid>
              <a:tr h="693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Номер частотного канала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Частота, </a:t>
                      </a:r>
                      <a:br>
                        <a:rPr lang="ru-RU" sz="12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200" b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ГГц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Полоса, </a:t>
                      </a:r>
                      <a:b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МГц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Поляризация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Чувствительность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элементе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разрешения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поляризацией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К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каналов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10,65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Г,В,±45°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0,37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Г,В,±45°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 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Г,В,±45°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380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21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53,596±0,115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168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54,4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380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54,94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x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55,5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x 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57,290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x 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Г, В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B05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165,5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0,6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1,8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0,7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4,5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2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183,3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2000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  <a:endParaRPr lang="ru-RU" sz="12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0,5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2849" marR="528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357" y="181253"/>
            <a:ext cx="6932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Разработка радиометрических приемников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643612"/>
            <a:ext cx="83582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Федеральное государственное унитарное предприятие Специальное конструкторское бюро Института радиотехники и электроники Российской академии наук (ФГУП СКБ ИРЭ РАН). Радиометры: 10,65; 55,0; 165,5; и 183,3 ГГц.</a:t>
            </a:r>
          </a:p>
          <a:p>
            <a:pPr marL="358775" indent="-358775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8775" indent="-358775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Федеральное государственное бюджетное учреждение науки Специальная астрофизическая обсерватория Российской академии наук (САО РАН). Радиометры: 18,7; 23,8; 25,25; 36,5 и 88,0 ГГц.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216" y="1273718"/>
            <a:ext cx="220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Радиометр 10,65 ГГц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843" t="29964" r="27481" b="7134"/>
          <a:stretch>
            <a:fillRect/>
          </a:stretch>
        </p:blipFill>
        <p:spPr bwMode="auto">
          <a:xfrm>
            <a:off x="4500562" y="3684378"/>
            <a:ext cx="4214842" cy="295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213482"/>
            <a:ext cx="4643470" cy="242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806" y="1988345"/>
            <a:ext cx="3595690" cy="179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43" y="4071942"/>
            <a:ext cx="3371853" cy="181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1406" y="0"/>
            <a:ext cx="8229600" cy="58257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Пример реализации радиометрических приемников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818" y="782405"/>
            <a:ext cx="30003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Радиометр 22,25 ГГц      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71414"/>
            <a:ext cx="8229600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Требования к антенной системе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5500702"/>
            <a:ext cx="8643998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Разработчик: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Публичное акционерное общество «Радиофизика»</a:t>
            </a:r>
          </a:p>
          <a:p>
            <a:pPr lvl="0">
              <a:spcBef>
                <a:spcPct val="0"/>
              </a:spcBef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(ПАО Радиофизика)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34" y="928670"/>
          <a:ext cx="8072492" cy="33598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42"/>
                <a:gridCol w="1928826"/>
                <a:gridCol w="2143140"/>
                <a:gridCol w="3357584"/>
              </a:tblGrid>
              <a:tr h="6166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Центральная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частота, ГГц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Элемент разрешения, км, не более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Ширина ДН по уровню минус 3 дБ, не более, град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10,65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48х74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3,15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18,7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27х42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1,76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23,8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14х22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1,45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25,25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14х22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1,45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36,5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10х16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55,0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10х16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6х9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165,5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6х9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183,3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6х9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596" y="4711495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Эффективность луча: не менее 0,97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Уровень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кроссполяризации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антенной системы: не более минус 26 дБ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Антенная система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79658"/>
            <a:ext cx="4357718" cy="55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86282" y="1785926"/>
            <a:ext cx="43577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Основное зеркало 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Кронштейн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крепления основного зеркала к поворотной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платформе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Набор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облучателей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РПМ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Зеркало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холодного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космоса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8614" y="71414"/>
            <a:ext cx="8229600" cy="65403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Расположение облучателей антенной системы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071546"/>
            <a:ext cx="5849271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4" y="1640813"/>
          <a:ext cx="2571768" cy="33598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942"/>
                <a:gridCol w="1928826"/>
              </a:tblGrid>
              <a:tr h="6166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Центральная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частота, ГГц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10,65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18,7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23,8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25,25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36,5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55,0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165,5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69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183,3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86710" y="471488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3834" y="30718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454" y="25717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3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9454" y="364331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2396" y="207167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5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0866" y="382459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6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512" y="30718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7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1024" y="26101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8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2462" y="35388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9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8500" y="714356"/>
            <a:ext cx="8136904" cy="526297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Наименование КЭ: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400" b="0" i="0" u="none" strike="noStrike" kern="1200" cap="none" spc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Определение детальных профилей температуры и влажности атмосферы при исследовании генезиса атмосферных катастроф</a:t>
            </a:r>
          </a:p>
          <a:p>
            <a:pPr lvl="0" algn="just">
              <a:spcBef>
                <a:spcPct val="0"/>
              </a:spcBef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Шифр:</a:t>
            </a:r>
          </a:p>
          <a:p>
            <a:pPr lvl="0" algn="just">
              <a:spcBef>
                <a:spcPct val="0"/>
              </a:spcBef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«Конвергенция»</a:t>
            </a:r>
          </a:p>
          <a:p>
            <a:pPr lvl="0" algn="just">
              <a:spcBef>
                <a:spcPct val="0"/>
              </a:spcBef>
              <a:defRPr/>
            </a:pPr>
            <a:endParaRPr kumimoji="0" lang="ru-RU" sz="2400" b="0" i="0" u="none" strike="noStrike" kern="1200" cap="none" spc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ru-RU" sz="2400" b="1" dirty="0" smtClean="0">
                <a:latin typeface="Arial" pitchFamily="34" charset="0"/>
                <a:ea typeface="+mj-ea"/>
                <a:cs typeface="Arial" pitchFamily="34" charset="0"/>
              </a:rPr>
              <a:t>Постановщик КЭ:</a:t>
            </a:r>
          </a:p>
          <a:p>
            <a:pPr lvl="0" algn="just">
              <a:spcBef>
                <a:spcPct val="0"/>
              </a:spcBef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Институт космических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исследований РАН</a:t>
            </a:r>
          </a:p>
          <a:p>
            <a:pPr lvl="0" algn="just">
              <a:spcBef>
                <a:spcPct val="0"/>
              </a:spcBef>
              <a:defRPr/>
            </a:pPr>
            <a:endParaRPr kumimoji="0" lang="ru-RU" sz="2400" b="0" i="0" u="none" strike="noStrike" kern="1200" cap="none" spc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ru-RU" sz="2400" b="1" dirty="0" smtClean="0">
                <a:latin typeface="Arial" pitchFamily="34" charset="0"/>
                <a:ea typeface="+mj-ea"/>
                <a:cs typeface="Arial" pitchFamily="34" charset="0"/>
              </a:rPr>
              <a:t>Платформа КЭ: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400" b="0" i="0" u="none" strike="noStrike" kern="1200" cap="none" spc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Российский сегмент международной космической станции (РС МКС)</a:t>
            </a:r>
            <a:endParaRPr kumimoji="0" lang="ru-RU" sz="2400" b="0" i="0" u="none" strike="noStrike" kern="1200" cap="none" spc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-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Расчётное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расположение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лучей антенной системы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в пространстве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7060" y="1214422"/>
            <a:ext cx="841978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497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Отражатель антенной системы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571480"/>
            <a:ext cx="8358246" cy="6148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4255585" cy="26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496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Облучатели антенной системы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423596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857628"/>
            <a:ext cx="6143668" cy="243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1414"/>
            <a:ext cx="4468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Зеркало холодного космоса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6204" r="24306"/>
          <a:stretch>
            <a:fillRect/>
          </a:stretch>
        </p:blipFill>
        <p:spPr bwMode="auto">
          <a:xfrm>
            <a:off x="71406" y="1871754"/>
            <a:ext cx="3429024" cy="333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857232"/>
            <a:ext cx="5214974" cy="543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142852"/>
            <a:ext cx="766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Бортовой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широкоапертурный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излучатель (БШИ)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1" y="5577504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Разработчик:  Федеральное государственное унитарное предприятие Всероссийский научно-исследовательский институт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физико-технических и радиотехнических измерений (ФГУП ВНИИФТРИ)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20" y="857232"/>
            <a:ext cx="8643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БШИ МИРС предназначен для полётной калибровки радиометров МИРС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Коэффициент излучения БШИ МИРС в рабочем диапазоне частот составляет величины от 0,997 до 0,999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Калибровка БШИ выполняется в диапазоне шумовых температур от 230 до 340 К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Стандартная неопределенность калибровки БШИ МИРС по величине шумовой (яркостной) температуры не должна превышать 1 К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Масса БШИ должна быть не более 3 кг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Конструкция и материалы БШИ, теплоизоляция и место размещения на КА должны обеспечить равномерность термодинамической температуры по объёму излучателя БШИ (Δ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=(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max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i="1" baseline="-25000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in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≤0,5 К)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766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Бортовой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широкоапертурный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излучатель (БШИ)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466343" y="-329299"/>
            <a:ext cx="6211315" cy="814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142852"/>
            <a:ext cx="766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Бортовой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широкоапертурный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излучатель (БШИ)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1"/>
            <a:ext cx="5857916" cy="385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714752"/>
            <a:ext cx="5072098" cy="294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2329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Привод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785794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Привод МИРС предназначен для:</a:t>
            </a:r>
          </a:p>
          <a:p>
            <a:pPr marL="354013" indent="-354013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обеспечения вращения антенного блока МИРС,</a:t>
            </a:r>
          </a:p>
          <a:p>
            <a:pPr marL="354013" indent="-354013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передачи питания 27 В на АБ,</a:t>
            </a:r>
          </a:p>
          <a:p>
            <a:pPr marL="354013" indent="-354013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обеспечения обмена информацией между АБ и блоком привода.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Период вращения: 1,3±0,0002 с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3227390"/>
            <a:ext cx="50720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Разработчик: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Акционерное общество «Научно-производственная корпорация «Космические системы мониторинга, информационно-управляющие и электромеханические комплексы» имени А.Г.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Иосифьяна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(АО «Корпорация «ВНИИЭМ»)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Общество с ограниченной ответственностью "Научно-производственное предприятие "АСТРОН ЭЛЕКТРОНИКА»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(ООО "НПП"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Астрон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Электроника")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27.jpg"/>
          <p:cNvPicPr>
            <a:picLocks noChangeAspect="1"/>
          </p:cNvPicPr>
          <p:nvPr/>
        </p:nvPicPr>
        <p:blipFill>
          <a:blip r:embed="rId2"/>
          <a:srcRect l="12717" r="16064"/>
          <a:stretch>
            <a:fillRect/>
          </a:stretch>
        </p:blipFill>
        <p:spPr>
          <a:xfrm>
            <a:off x="5218783" y="857232"/>
            <a:ext cx="3782373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2329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Привод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5" y="785794"/>
            <a:ext cx="4057653" cy="268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635" y="1000108"/>
            <a:ext cx="4225083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4500558" cy="303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91281" y="3276711"/>
            <a:ext cx="2714645" cy="35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960" y="109815"/>
            <a:ext cx="6923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Вращающееся контактное устройство (ВКУ)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64291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Срока службы - 3 года, около 73 млн.об.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715008" y="857233"/>
            <a:ext cx="3000396" cy="234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405187"/>
            <a:ext cx="2428892" cy="323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4282" y="1357298"/>
            <a:ext cx="52864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Основными трудностями при разработки конструкции ВКУ является: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обеспечение малого линейного износа контактов при большом пути пробега;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возникновение высокочастотных шумов, что мешает передаче данных по высокоскоростному интерфейсу;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ограниченные габариты и сквозное отверстие внутри ВКУ;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обеспечение минимального и стабильного момента сопротивления вращению в вакууме и в нормальной атмосфере при относительно большом диаметре коллектора;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продукты износа, появляющиеся в результате большого пути пробега контактов, не должны замыкать несвязанные между собой электрические цепи.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8500" y="1285860"/>
            <a:ext cx="8136904" cy="452431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1" indent="-457200" algn="just">
              <a:buSzPct val="80000"/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Исследование основ зарождения и эволюции крупномасштабных кризисных атмосферных процессов типа тайфунов и тропических циклонов как одних из основных элементов в формировании глобального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массо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-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влагообмена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системе «океан-атмосфера».</a:t>
            </a:r>
          </a:p>
          <a:p>
            <a:pPr lvl="1" indent="-457200" algn="just">
              <a:buSzPct val="80000"/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1" indent="-457200" algn="just">
              <a:buSzPct val="80000"/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Проведение исследований по круглосуточному обнаружению вспышек молний, определение энергетических, пространственных и временных характеристик вспышек молний, определение зон грозовой деятельности.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311987"/>
            <a:ext cx="1567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Цели КЭ: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07776"/>
            <a:ext cx="5072098" cy="610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142852"/>
            <a:ext cx="3122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Электроника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6578" y="1178197"/>
            <a:ext cx="1404808" cy="4536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МУСД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МПОД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АРПМ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ВИП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МНД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МУП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АСОТР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142852"/>
            <a:ext cx="3122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Электроника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31.jpg"/>
          <p:cNvPicPr>
            <a:picLocks noChangeAspect="1"/>
          </p:cNvPicPr>
          <p:nvPr/>
        </p:nvPicPr>
        <p:blipFill>
          <a:blip r:embed="rId2"/>
          <a:srcRect r="8462"/>
          <a:stretch>
            <a:fillRect/>
          </a:stretch>
        </p:blipFill>
        <p:spPr>
          <a:xfrm>
            <a:off x="5357818" y="303428"/>
            <a:ext cx="3661876" cy="6054530"/>
          </a:xfrm>
          <a:prstGeom prst="rect">
            <a:avLst/>
          </a:prstGeom>
        </p:spPr>
      </p:pic>
      <p:pic>
        <p:nvPicPr>
          <p:cNvPr id="9" name="Рисунок 8" descr="Схема 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2" y="1714488"/>
            <a:ext cx="5516558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142852"/>
            <a:ext cx="5525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Вопросы радиационной стойкости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1538" y="1060212"/>
          <a:ext cx="7072362" cy="4654804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2928958"/>
                <a:gridCol w="1785950"/>
                <a:gridCol w="2357454"/>
              </a:tblGrid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Наименование модуля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ЛПД, рад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ЛПД 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[*]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, рад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МУСД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МПОД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МНД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МУП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РПМ-10,65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РПМ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-18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РПМ-23,8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РПМ-25,25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РПМ-36,5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РПМ-55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РПМ-88,0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РПМ-165,5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  <a:tr h="3316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РПМ-183,31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4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6003" marR="26003" marT="26003" marB="26003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142852"/>
            <a:ext cx="630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Оценка надежности НА «Конвергенция»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857232"/>
          <a:ext cx="8715435" cy="5740382"/>
        </p:xfrm>
        <a:graphic>
          <a:graphicData uri="http://schemas.openxmlformats.org/drawingml/2006/table">
            <a:tbl>
              <a:tblPr/>
              <a:tblGrid>
                <a:gridCol w="3357585"/>
                <a:gridCol w="1928826"/>
                <a:gridCol w="3429024"/>
              </a:tblGrid>
              <a:tr h="5232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Научная задача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РПМ, выполняющие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задачу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Критерий отказов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Измерение интегрального содержания атмосферного водяного пара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РПМ2 (18,7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РПМ3 (23,8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Отказ РПМ3 или всех РПМ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Восстановление профилей влажности тропосферы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РПМ9 (1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83,3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РПМ8 (</a:t>
                      </a:r>
                      <a:r>
                        <a:rPr lang="ru-RU" sz="1400" dirty="0" smtClean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165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,5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РПМ4 (25,25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Одновременный отказ  РПМ9 и РПМ4 или всех РПМ 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82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Восстановление профилей температуры тропосферы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РПМ6 (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55,0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Отказ РПМ6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64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Измерение интегрального содержания капельной влаги атмосферы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РПМ2 (18,7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РПМ3 (23,8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РПМ5 (36,5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РПМ7 (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88,0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Отказ трёх и более РПМ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64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Измерение интенсивности осадков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РПМ2 (18,7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РПМ3 (23,8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РПМ5 (36,5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РПМ7 (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88,0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Отказ РПМ2 или РПМ3 или РПМ5, отказ двух и более РПМ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Измерение температуры поверхности океана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РПМ1 (10,65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РПМ2 (18,7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РПМ5 (36,5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Отказ двух и более РПМ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Измерение скорости ветра над морской поверхностью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РПМ1 (10,65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РПМ2 (18,7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РПМ5 (36,5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Отказ двух и более РПМ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3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Измерение направления ветра над морской поверхностью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РПМ1 (10,65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РПМ2 (18,7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РПМ5 (36,5 ГГц)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Отказ двух и более РПМ</a:t>
                      </a:r>
                    </a:p>
                  </a:txBody>
                  <a:tcPr marL="37630" marR="376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4761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Размещение МИРС на РС МКС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380489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4761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Размещение МИРС на РС МКС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09" y="2143116"/>
            <a:ext cx="4913903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571480"/>
            <a:ext cx="5143536" cy="312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4761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Размещение МИРС на РС МКС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000132"/>
            <a:ext cx="5293323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395453"/>
            <a:ext cx="3712302" cy="42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516" y="181253"/>
            <a:ext cx="4761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Размещение МИРС на РС МКС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75218"/>
            <a:ext cx="4214842" cy="603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57030"/>
            <a:ext cx="2571768" cy="325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9562" y="428604"/>
            <a:ext cx="27915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4761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Размещение МИРС на РС МКС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26190"/>
            <a:ext cx="4272261" cy="588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5267" y="642918"/>
            <a:ext cx="4515889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6549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Оценка тепловых режимов работы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3643338" cy="505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142984"/>
            <a:ext cx="365882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5143512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Микроволновый радиометр спектрометр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МИРС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5148876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Оптический детектор молний (ДМ)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5074" y="4357694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Гамма детектор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молний (ГДМ)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52648" t="21552"/>
          <a:stretch>
            <a:fillRect/>
          </a:stretch>
        </p:blipFill>
        <p:spPr bwMode="auto">
          <a:xfrm>
            <a:off x="3500430" y="2214554"/>
            <a:ext cx="2143140" cy="228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3889"/>
          <a:stretch>
            <a:fillRect/>
          </a:stretch>
        </p:blipFill>
        <p:spPr bwMode="auto">
          <a:xfrm>
            <a:off x="6786578" y="3000372"/>
            <a:ext cx="136971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85720" y="285728"/>
            <a:ext cx="638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Научная аппаратура КЭ «Конвергенция»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1214422"/>
            <a:ext cx="5500726" cy="514353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500174"/>
            <a:ext cx="259282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6625"/>
          <a:stretch>
            <a:fillRect/>
          </a:stretch>
        </p:blipFill>
        <p:spPr bwMode="auto">
          <a:xfrm>
            <a:off x="1285852" y="1161620"/>
            <a:ext cx="7022701" cy="253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308553" y="1018744"/>
            <a:ext cx="677108" cy="239486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Азимутальный угол облучения, град.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07595" y="1090182"/>
            <a:ext cx="677108" cy="221524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Угол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облучения площадки, град.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1802" y="351907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Время от начала витка, минуты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r="1082"/>
          <a:stretch>
            <a:fillRect/>
          </a:stretch>
        </p:blipFill>
        <p:spPr bwMode="auto">
          <a:xfrm>
            <a:off x="500034" y="4021760"/>
            <a:ext cx="4786346" cy="261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3807446"/>
            <a:ext cx="2935118" cy="305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4283" y="142852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Попадание прямого солнечного излучения в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раскрывы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рупоров АС МИРС и в ДН ЗХК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zonov\Google Диск\Работа\05_Облучение МИРС\ЗД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3776" y="571480"/>
            <a:ext cx="3434438" cy="221457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3" y="142852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Выбор ориентации ЗД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/>
          <a:srcRect l="21994" r="21994"/>
          <a:stretch>
            <a:fillRect/>
          </a:stretch>
        </p:blipFill>
        <p:spPr bwMode="auto">
          <a:xfrm>
            <a:off x="214282" y="1000108"/>
            <a:ext cx="2800886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Sazonov\Google Диск\Работа\05_Облучение МИРС\01_Затенение МИРС v01_рисунки\рисунок 14.38.em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214686"/>
            <a:ext cx="62865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844" y="71414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Технические характеристики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42_Страница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8656288" cy="611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1428728" y="714356"/>
            <a:ext cx="6215106" cy="5725395"/>
            <a:chOff x="1428728" y="1000108"/>
            <a:chExt cx="6215106" cy="572539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/>
            <a:srcRect b="3280"/>
            <a:stretch>
              <a:fillRect/>
            </a:stretch>
          </p:blipFill>
          <p:spPr bwMode="auto">
            <a:xfrm>
              <a:off x="1428728" y="1000108"/>
              <a:ext cx="6174388" cy="5725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Прямоугольник 2"/>
            <p:cNvSpPr/>
            <p:nvPr/>
          </p:nvSpPr>
          <p:spPr>
            <a:xfrm>
              <a:off x="1428728" y="1643050"/>
              <a:ext cx="6215106" cy="12144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428728" y="6072206"/>
              <a:ext cx="6215106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2844" y="109815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Технические характеристики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3"/>
          <p:cNvGrpSpPr/>
          <p:nvPr/>
        </p:nvGrpSpPr>
        <p:grpSpPr>
          <a:xfrm>
            <a:off x="1543029" y="998520"/>
            <a:ext cx="6172243" cy="5073686"/>
            <a:chOff x="1428728" y="1071546"/>
            <a:chExt cx="6172243" cy="5073686"/>
          </a:xfrm>
        </p:grpSpPr>
        <p:grpSp>
          <p:nvGrpSpPr>
            <p:cNvPr id="4" name="Группа 4"/>
            <p:cNvGrpSpPr/>
            <p:nvPr/>
          </p:nvGrpSpPr>
          <p:grpSpPr>
            <a:xfrm>
              <a:off x="1571604" y="1071546"/>
              <a:ext cx="6000792" cy="5072098"/>
              <a:chOff x="1428728" y="1000108"/>
              <a:chExt cx="6196764" cy="4926908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b="92759"/>
              <a:stretch>
                <a:fillRect/>
              </a:stretch>
            </p:blipFill>
            <p:spPr bwMode="auto">
              <a:xfrm>
                <a:off x="1428728" y="1000108"/>
                <a:ext cx="6174388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r="-296"/>
              <a:stretch>
                <a:fillRect/>
              </a:stretch>
            </p:blipFill>
            <p:spPr bwMode="auto">
              <a:xfrm>
                <a:off x="1433492" y="1357298"/>
                <a:ext cx="6192000" cy="2822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b="54519"/>
              <a:stretch>
                <a:fillRect/>
              </a:stretch>
            </p:blipFill>
            <p:spPr bwMode="auto">
              <a:xfrm>
                <a:off x="1454128" y="4124330"/>
                <a:ext cx="6138000" cy="1802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" name="Прямоугольник 5"/>
            <p:cNvSpPr/>
            <p:nvPr/>
          </p:nvSpPr>
          <p:spPr>
            <a:xfrm>
              <a:off x="1428728" y="2947733"/>
              <a:ext cx="6172243" cy="2669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428728" y="4286256"/>
              <a:ext cx="6172243" cy="5000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1643042" y="6143644"/>
              <a:ext cx="5857916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214283" y="142852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Технические характеристики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714357"/>
            <a:ext cx="8429684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Восстановление профилей температуры и влажности атмосферы, соответственно с погрешностью не более 3 К и 20%</a:t>
            </a: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температуры поверхности океана с абсолютной точностью не хуже 1 К</a:t>
            </a: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Измерение скорости приповерхностного ветра с точностью не хуже 2 м/с по величине и 20° по направлению </a:t>
            </a: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интегральной влажности атмосферы с относительной погрешностью не более 10 % </a:t>
            </a: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 интегрального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водозапаса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облаков на интервале 0…0,5 кг/м² с абсолютной погрешностью не более 0,05 кг/м² и в интервале 0,5…2 кг/м² с относительной погрешностью не более 10 % </a:t>
            </a:r>
          </a:p>
          <a:p>
            <a:pPr marL="450850" indent="-450850" algn="just">
              <a:spcAft>
                <a:spcPts val="600"/>
              </a:spcAft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Определение интенсивности осадков в интервале 0 — 5 мм/ч с абсолютной погрешностью не выше 0,7 мм/ч и в интервале 5…20 мм/ч с относительной погрешностью не более 15 % 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142852"/>
            <a:ext cx="598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Задачи, решаемые с помощью МИРС: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1412638"/>
            <a:ext cx="84296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Проведен анализ мирового опыта в области методов и подходов, используемых при решении задач ДЗ на основе радиометрических измерений</a:t>
            </a:r>
          </a:p>
          <a:p>
            <a:pPr marL="268288" indent="-268288" algn="just"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Отработаны алгоритмы определения основных метеорологических параметров, заданных в ТЗ</a:t>
            </a:r>
          </a:p>
          <a:p>
            <a:pPr marL="268288" indent="-268288" algn="just"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Обоснованы ожидаемые погрешности измерения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метеопараметров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268288" indent="-268288" algn="just"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Проведено всестороннее компьютерное моделирование различных методов решения всех задач эксперимента</a:t>
            </a:r>
          </a:p>
          <a:p>
            <a:pPr marL="268288" indent="-268288" algn="just"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Выбран и обоснован оптимальный набор радиометрических каналов</a:t>
            </a:r>
          </a:p>
          <a:p>
            <a:pPr marL="268288" indent="-268288" algn="just"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Обоснована методика проведения микроволнового зондирования и геометрия сканирования поверхности Земли</a:t>
            </a:r>
          </a:p>
          <a:p>
            <a:pPr marL="268288" indent="-268288" algn="just">
              <a:buFont typeface="Wingdings" pitchFamily="2" charset="2"/>
              <a:buChar char="q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Оптимизирована конструкция микроволнового радиометра-спектрометра МИРС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1429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Работы, выполненные в рамках методической части: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zonov\Google Диск\Работа\MatLab\SST_WindSat\Surfer\ТПО_Реанализ и Восстановл.emf"/>
          <p:cNvPicPr>
            <a:picLocks noChangeAspect="1" noChangeArrowheads="1"/>
          </p:cNvPicPr>
          <p:nvPr/>
        </p:nvPicPr>
        <p:blipFill>
          <a:blip r:embed="rId2"/>
          <a:srcRect t="51551" r="13755"/>
          <a:stretch>
            <a:fillRect/>
          </a:stretch>
        </p:blipFill>
        <p:spPr bwMode="auto">
          <a:xfrm>
            <a:off x="327681" y="714356"/>
            <a:ext cx="7816219" cy="4429156"/>
          </a:xfrm>
          <a:prstGeom prst="rect">
            <a:avLst/>
          </a:prstGeom>
          <a:noFill/>
        </p:spPr>
      </p:pic>
      <p:pic>
        <p:nvPicPr>
          <p:cNvPr id="3" name="Picture 2" descr="C:\Users\Sazonov\Google Диск\Работа\MatLab\SST_WindSat\Surfer\ТПО_Реанализ и Восстановл.emf"/>
          <p:cNvPicPr>
            <a:picLocks noChangeAspect="1" noChangeArrowheads="1"/>
          </p:cNvPicPr>
          <p:nvPr/>
        </p:nvPicPr>
        <p:blipFill>
          <a:blip r:embed="rId2"/>
          <a:srcRect l="86245" t="21375" b="23302"/>
          <a:stretch>
            <a:fillRect/>
          </a:stretch>
        </p:blipFill>
        <p:spPr bwMode="auto">
          <a:xfrm>
            <a:off x="7995462" y="1000108"/>
            <a:ext cx="862818" cy="35004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596" y="5572140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Используемые частоты: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10,65 (В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Г), 18,7 (В,Г), 36,5 (В,Г)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5577504"/>
            <a:ext cx="494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Точность восстановления ТПО: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диапазоне температур 270…290 К: ±2 К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диапазоне температур 290…305 К: ± 1,5 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Определение ТПО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zonov\Desktop\Wind Direction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8630" y="857232"/>
            <a:ext cx="7895370" cy="37862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44" y="3357562"/>
            <a:ext cx="2857520" cy="3286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D:\09_Rabota\WindSat\Restore_Dir2\Graphs\Wind Direction_1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48" y="3398836"/>
            <a:ext cx="2733675" cy="31432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00760" y="3071810"/>
            <a:ext cx="42862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10800000" flipV="1">
            <a:off x="1428728" y="3071810"/>
            <a:ext cx="4572032" cy="4286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0800000" flipV="1">
            <a:off x="2857488" y="3500438"/>
            <a:ext cx="3571900" cy="2571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 flipV="1">
            <a:off x="2857488" y="3071810"/>
            <a:ext cx="3571900" cy="4286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0800000" flipV="1">
            <a:off x="2857488" y="3500438"/>
            <a:ext cx="3143272" cy="1785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0" y="4929198"/>
            <a:ext cx="3998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Используемые частоты: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10,65 (±45°), 18,7 (±45°), 36,5 (±45°)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5715016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Точность восстановления скорости ветра: ±10 – 15°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42852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Восстановление направления приповерхностного ветра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zonov\Google Диск\Работа\MatLab\U10\Global MAP U10.emf"/>
          <p:cNvPicPr>
            <a:picLocks noChangeAspect="1" noChangeArrowheads="1"/>
          </p:cNvPicPr>
          <p:nvPr/>
        </p:nvPicPr>
        <p:blipFill>
          <a:blip r:embed="rId2"/>
          <a:srcRect t="51043" r="15000"/>
          <a:stretch>
            <a:fillRect/>
          </a:stretch>
        </p:blipFill>
        <p:spPr bwMode="auto">
          <a:xfrm>
            <a:off x="142844" y="986449"/>
            <a:ext cx="7929618" cy="4585691"/>
          </a:xfrm>
          <a:prstGeom prst="rect">
            <a:avLst/>
          </a:prstGeom>
          <a:noFill/>
        </p:spPr>
      </p:pic>
      <p:pic>
        <p:nvPicPr>
          <p:cNvPr id="3" name="Picture 2" descr="C:\Users\Sazonov\Google Диск\Работа\MatLab\U10\Global MAP U10.emf"/>
          <p:cNvPicPr>
            <a:picLocks noChangeAspect="1" noChangeArrowheads="1"/>
          </p:cNvPicPr>
          <p:nvPr/>
        </p:nvPicPr>
        <p:blipFill>
          <a:blip r:embed="rId2"/>
          <a:srcRect l="88750" t="24899" b="21568"/>
          <a:stretch>
            <a:fillRect/>
          </a:stretch>
        </p:blipFill>
        <p:spPr bwMode="auto">
          <a:xfrm>
            <a:off x="8143900" y="1285860"/>
            <a:ext cx="785818" cy="37544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7186" y="5711627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Используемые частоты: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10,65 (В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Г), 18,7 (В,Г), 36,5 (В,Г)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3138" y="5711627"/>
            <a:ext cx="3960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Точность восстановления скорости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ветра: ± 1,2 – 1,5 м/с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42852"/>
            <a:ext cx="857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Восстановление модуля вектора скорости приповерхностного ветра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7" y="1285860"/>
            <a:ext cx="82153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Формулировка основных задач, решаемых с помощью МИРС.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Описание общих принципов работы МИРС.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Описание выбранных конструкторских решений.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Методы и подходы, используемые для решения поставленных задач.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285728"/>
            <a:ext cx="3214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Структура доклада: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0539" t="8909" r="8593" b="9287"/>
          <a:stretch>
            <a:fillRect/>
          </a:stretch>
        </p:blipFill>
        <p:spPr bwMode="auto">
          <a:xfrm>
            <a:off x="2143108" y="1000108"/>
            <a:ext cx="6858048" cy="334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785786" y="3643314"/>
            <a:ext cx="5429290" cy="26432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33350" r="97508" b="41637"/>
          <a:stretch>
            <a:fillRect/>
          </a:stretch>
        </p:blipFill>
        <p:spPr bwMode="auto">
          <a:xfrm>
            <a:off x="2000232" y="2214554"/>
            <a:ext cx="14287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94493" r="50159"/>
          <a:stretch>
            <a:fillRect/>
          </a:stretch>
        </p:blipFill>
        <p:spPr bwMode="auto">
          <a:xfrm>
            <a:off x="3714744" y="4071942"/>
            <a:ext cx="2857488" cy="14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86248" y="230957"/>
            <a:ext cx="164307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r="50159" b="91713"/>
          <a:stretch>
            <a:fillRect/>
          </a:stretch>
        </p:blipFill>
        <p:spPr bwMode="auto">
          <a:xfrm>
            <a:off x="4071934" y="785794"/>
            <a:ext cx="2857488" cy="2130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248008" y="3265377"/>
            <a:ext cx="395694" cy="377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785786" y="3286124"/>
            <a:ext cx="5429290" cy="7858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0800000" flipV="1">
            <a:off x="2928926" y="3643314"/>
            <a:ext cx="3714776" cy="26432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2928926" y="3286124"/>
            <a:ext cx="3714778" cy="7858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00628" y="4997247"/>
            <a:ext cx="3656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Используемые частоты: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18,7 (В, Г), 22 (В), 36,5 (В), 85(В)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0628" y="5783065"/>
            <a:ext cx="406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Точность восстановления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интенсивности осадков: 20 – 40 %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181253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Определение интенсивности осадков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r="50159"/>
          <a:stretch>
            <a:fillRect/>
          </a:stretch>
        </p:blipFill>
        <p:spPr bwMode="auto">
          <a:xfrm>
            <a:off x="214282" y="3830535"/>
            <a:ext cx="3286148" cy="295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109815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Определение интегрального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паросодержания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37" t="3782" r="8263" b="5434"/>
          <a:stretch/>
        </p:blipFill>
        <p:spPr>
          <a:xfrm>
            <a:off x="1214414" y="642918"/>
            <a:ext cx="7488832" cy="396044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500034" y="2500306"/>
            <a:ext cx="5286412" cy="39290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747942" y="2122369"/>
            <a:ext cx="395694" cy="377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572000" y="4929198"/>
            <a:ext cx="3470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Используемые частоты: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18,7 (В,Г), 23,8 (В,Г), 36,5 (В,Г)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0" y="5715016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Относительная ошибка восстановления интегрального паросодержания: не более 10%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38" t="4044" r="66537" b="10937"/>
          <a:stretch/>
        </p:blipFill>
        <p:spPr>
          <a:xfrm>
            <a:off x="214314" y="3429000"/>
            <a:ext cx="2643174" cy="3259915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500034" y="2143116"/>
            <a:ext cx="5286412" cy="1428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 flipV="1">
            <a:off x="2285984" y="2143116"/>
            <a:ext cx="3857652" cy="1428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2250265" y="2536025"/>
            <a:ext cx="3929090" cy="3857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233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71414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Определение водозапаса облачности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26" t="3782" r="7476" b="7085"/>
          <a:stretch/>
        </p:blipFill>
        <p:spPr>
          <a:xfrm>
            <a:off x="1440886" y="500042"/>
            <a:ext cx="7488832" cy="388843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rot="10800000" flipV="1">
            <a:off x="428596" y="2357430"/>
            <a:ext cx="5429288" cy="40719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857884" y="2000240"/>
            <a:ext cx="395694" cy="377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57686" y="4643446"/>
            <a:ext cx="460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Используемые частоты: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18,7 (В,Г), 23,8 (В,Г), 36,5 (В,Г), 88,0 (В,Г)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7686" y="5357826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Относительная ошибка восстановления водозапаса облачности: не более 10%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26" t="3782" r="58662" b="12036"/>
          <a:stretch/>
        </p:blipFill>
        <p:spPr>
          <a:xfrm>
            <a:off x="178942" y="3170724"/>
            <a:ext cx="2678546" cy="3502716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428596" y="2000240"/>
            <a:ext cx="5500726" cy="1285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2428860" y="2000240"/>
            <a:ext cx="3857652" cy="1285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2321703" y="2464587"/>
            <a:ext cx="4071966" cy="3857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979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142852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Восстановление профиля влажности</a:t>
            </a:r>
          </a:p>
        </p:txBody>
      </p:sp>
      <p:pic>
        <p:nvPicPr>
          <p:cNvPr id="6" name="Рисунок 5" descr="Весовые функции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71" y="1316585"/>
            <a:ext cx="8521609" cy="4469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60" t="21493" r="33239" b="35342"/>
          <a:stretch/>
        </p:blipFill>
        <p:spPr>
          <a:xfrm>
            <a:off x="6270183" y="919372"/>
            <a:ext cx="2069870" cy="1454728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10" t="22635" r="33403" b="35377"/>
          <a:stretch/>
        </p:blipFill>
        <p:spPr>
          <a:xfrm>
            <a:off x="6768347" y="2146309"/>
            <a:ext cx="2061555" cy="1424656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63" y="857232"/>
            <a:ext cx="2798831" cy="4653153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758" t="22092" r="33410" b="35013"/>
          <a:stretch/>
        </p:blipFill>
        <p:spPr>
          <a:xfrm>
            <a:off x="1169704" y="919372"/>
            <a:ext cx="1978429" cy="1454728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50" t="22077" r="33875" b="35349"/>
          <a:stretch/>
        </p:blipFill>
        <p:spPr>
          <a:xfrm>
            <a:off x="6279600" y="3272841"/>
            <a:ext cx="2003367" cy="1444203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84" t="21761" r="33733" b="35353"/>
          <a:stretch/>
        </p:blipFill>
        <p:spPr>
          <a:xfrm>
            <a:off x="700614" y="2162320"/>
            <a:ext cx="2028305" cy="1456995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649" t="22649" r="33597" b="35701"/>
          <a:stretch/>
        </p:blipFill>
        <p:spPr>
          <a:xfrm>
            <a:off x="993932" y="3269532"/>
            <a:ext cx="2044931" cy="1413163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45" t="22507" r="32740" b="34997"/>
          <a:stretch/>
        </p:blipFill>
        <p:spPr>
          <a:xfrm>
            <a:off x="357158" y="4146628"/>
            <a:ext cx="2069870" cy="1431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34" t="22053" r="33483" b="35311"/>
          <a:stretch/>
        </p:blipFill>
        <p:spPr>
          <a:xfrm>
            <a:off x="1392093" y="5334388"/>
            <a:ext cx="1995055" cy="1445059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24" t="22753" r="33435" b="35265"/>
          <a:stretch/>
        </p:blipFill>
        <p:spPr>
          <a:xfrm>
            <a:off x="6768347" y="4127931"/>
            <a:ext cx="2100445" cy="1468892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07" t="22210" r="33028" b="34582"/>
          <a:stretch/>
        </p:blipFill>
        <p:spPr>
          <a:xfrm>
            <a:off x="6147638" y="5321862"/>
            <a:ext cx="2078182" cy="1468892"/>
          </a:xfrm>
          <a:prstGeom prst="rect">
            <a:avLst/>
          </a:prstGeom>
          <a:ln>
            <a:solidFill>
              <a:schemeClr val="dk1"/>
            </a:solidFill>
          </a:ln>
        </p:spPr>
      </p:pic>
      <p:cxnSp>
        <p:nvCxnSpPr>
          <p:cNvPr id="17" name="Прямая со стрелкой 16"/>
          <p:cNvCxnSpPr>
            <a:stCxn id="4" idx="1"/>
          </p:cNvCxnSpPr>
          <p:nvPr/>
        </p:nvCxnSpPr>
        <p:spPr>
          <a:xfrm flipH="1" flipV="1">
            <a:off x="5227152" y="4726528"/>
            <a:ext cx="920486" cy="13297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2" idx="3"/>
          </p:cNvCxnSpPr>
          <p:nvPr/>
        </p:nvCxnSpPr>
        <p:spPr>
          <a:xfrm flipV="1">
            <a:off x="3387148" y="4279286"/>
            <a:ext cx="1375978" cy="17776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4422083" y="3976113"/>
            <a:ext cx="2346264" cy="8612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0" idx="3"/>
          </p:cNvCxnSpPr>
          <p:nvPr/>
        </p:nvCxnSpPr>
        <p:spPr>
          <a:xfrm flipV="1">
            <a:off x="3038863" y="3122340"/>
            <a:ext cx="761118" cy="8537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7" idx="1"/>
          </p:cNvCxnSpPr>
          <p:nvPr/>
        </p:nvCxnSpPr>
        <p:spPr>
          <a:xfrm flipH="1" flipV="1">
            <a:off x="3698294" y="2701772"/>
            <a:ext cx="2581306" cy="12931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3" idx="3"/>
          </p:cNvCxnSpPr>
          <p:nvPr/>
        </p:nvCxnSpPr>
        <p:spPr>
          <a:xfrm flipV="1">
            <a:off x="2427028" y="3535111"/>
            <a:ext cx="1497683" cy="13272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1" idx="3"/>
          </p:cNvCxnSpPr>
          <p:nvPr/>
        </p:nvCxnSpPr>
        <p:spPr>
          <a:xfrm flipV="1">
            <a:off x="2728919" y="2321564"/>
            <a:ext cx="888304" cy="5692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9" idx="1"/>
          </p:cNvCxnSpPr>
          <p:nvPr/>
        </p:nvCxnSpPr>
        <p:spPr>
          <a:xfrm flipH="1" flipV="1">
            <a:off x="3617223" y="1933068"/>
            <a:ext cx="3151124" cy="9255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3617223" y="1135992"/>
            <a:ext cx="2652960" cy="4481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6" idx="3"/>
          </p:cNvCxnSpPr>
          <p:nvPr/>
        </p:nvCxnSpPr>
        <p:spPr>
          <a:xfrm flipV="1">
            <a:off x="3148133" y="1521653"/>
            <a:ext cx="432489" cy="1250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42844" y="142852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Восстановление профиля влажности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38519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35" t="23183" r="34706" b="31690"/>
          <a:stretch/>
        </p:blipFill>
        <p:spPr>
          <a:xfrm>
            <a:off x="507203" y="862625"/>
            <a:ext cx="2219144" cy="16441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588" t="23183" r="35177" b="32430"/>
          <a:stretch/>
        </p:blipFill>
        <p:spPr>
          <a:xfrm>
            <a:off x="181318" y="1890242"/>
            <a:ext cx="2219144" cy="16643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59" t="23183" r="34353" b="31690"/>
          <a:stretch/>
        </p:blipFill>
        <p:spPr>
          <a:xfrm>
            <a:off x="507203" y="2870946"/>
            <a:ext cx="2219144" cy="16712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35" t="22936" r="34353" b="32183"/>
          <a:stretch/>
        </p:blipFill>
        <p:spPr>
          <a:xfrm>
            <a:off x="6417654" y="860588"/>
            <a:ext cx="2234411" cy="16266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35" t="23183" r="34117" b="32430"/>
          <a:stretch/>
        </p:blipFill>
        <p:spPr>
          <a:xfrm>
            <a:off x="6743539" y="1891638"/>
            <a:ext cx="2234411" cy="15960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353" t="22689" r="34353" b="32183"/>
          <a:stretch/>
        </p:blipFill>
        <p:spPr>
          <a:xfrm>
            <a:off x="6417654" y="2870946"/>
            <a:ext cx="2229049" cy="16382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91" t="23228" r="34636" b="32183"/>
          <a:stretch/>
        </p:blipFill>
        <p:spPr>
          <a:xfrm>
            <a:off x="172800" y="3940232"/>
            <a:ext cx="2219144" cy="16126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546" t="23228" r="34818" b="31992"/>
          <a:stretch/>
        </p:blipFill>
        <p:spPr>
          <a:xfrm>
            <a:off x="6752057" y="3940232"/>
            <a:ext cx="2217376" cy="16542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16" y="980313"/>
            <a:ext cx="3018169" cy="5077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455" t="23989" r="34455" b="32565"/>
          <a:stretch/>
        </p:blipFill>
        <p:spPr>
          <a:xfrm>
            <a:off x="6157252" y="5137264"/>
            <a:ext cx="2321730" cy="16542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546" t="23227" r="34909" b="32565"/>
          <a:stretch/>
        </p:blipFill>
        <p:spPr>
          <a:xfrm>
            <a:off x="770332" y="5133106"/>
            <a:ext cx="2216417" cy="16376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0" name="Прямая со стрелкой 9"/>
          <p:cNvCxnSpPr>
            <a:stCxn id="5" idx="1"/>
          </p:cNvCxnSpPr>
          <p:nvPr/>
        </p:nvCxnSpPr>
        <p:spPr>
          <a:xfrm flipH="1" flipV="1">
            <a:off x="5619405" y="5311833"/>
            <a:ext cx="537847" cy="6525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986749" y="5088368"/>
            <a:ext cx="2556489" cy="89581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5543238" y="4724317"/>
            <a:ext cx="1208819" cy="1488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391944" y="4657623"/>
            <a:ext cx="2965364" cy="351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8" idx="1"/>
          </p:cNvCxnSpPr>
          <p:nvPr/>
        </p:nvCxnSpPr>
        <p:spPr>
          <a:xfrm flipH="1">
            <a:off x="5249732" y="3690054"/>
            <a:ext cx="1167922" cy="7250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726347" y="3728065"/>
            <a:ext cx="2383535" cy="5107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5002306" y="2700400"/>
            <a:ext cx="1741233" cy="13118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21" idx="3"/>
          </p:cNvCxnSpPr>
          <p:nvPr/>
        </p:nvCxnSpPr>
        <p:spPr>
          <a:xfrm>
            <a:off x="2400462" y="2722421"/>
            <a:ext cx="2525677" cy="10747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22" idx="1"/>
          </p:cNvCxnSpPr>
          <p:nvPr/>
        </p:nvCxnSpPr>
        <p:spPr>
          <a:xfrm flipH="1">
            <a:off x="4840375" y="1673914"/>
            <a:ext cx="1577279" cy="19220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3" idx="3"/>
          </p:cNvCxnSpPr>
          <p:nvPr/>
        </p:nvCxnSpPr>
        <p:spPr>
          <a:xfrm>
            <a:off x="2726347" y="1684696"/>
            <a:ext cx="1939390" cy="1679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14282" y="142852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Восстановление профиля температуры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289250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Заключение: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190701"/>
            <a:ext cx="8572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 рамках эскизного проектирования доказана возможность создания микроволнового радиометра спектрометра с предельными характеристиками. Рассмотрены все возможные варианты его реализации и выбраны оптимальные технические решения.</a:t>
            </a:r>
          </a:p>
          <a:p>
            <a:pPr marL="358775" indent="-358775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 методическом плане, проведена обширная теоретическая работа по разработке новых методик решения основных задач эксперимента и предложены варианты адаптации существующих зарубежных аналогов. Это обеспечивает решение поставленных задач на современном мировом уровне, а в некоторых случаях, позволяет превосходить его.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3042" y="2857496"/>
            <a:ext cx="6061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1214422"/>
            <a:ext cx="78581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Восстановление профилей температуры и влажности атмосферы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Определение температуры поверхности океана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Измерение скорости и направления приповерхностного ветра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Определение интегральной влажности атмосферы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Определение  интегрального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водозапаса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облаков</a:t>
            </a:r>
          </a:p>
          <a:p>
            <a:pPr marL="354013" indent="-354013" algn="just">
              <a:buFont typeface="Wingdings" pitchFamily="2" charset="2"/>
              <a:buChar char="q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54013" indent="-354013"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Определение интенсивности осадков</a:t>
            </a:r>
          </a:p>
          <a:p>
            <a:pPr marL="354013" indent="-354013" algn="just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214290"/>
            <a:ext cx="598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Задачи, решаемые с помощью МИРС: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90" y="71414"/>
            <a:ext cx="8229600" cy="71438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Актуальность проекта: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94657"/>
            <a:ext cx="8229600" cy="5706177"/>
          </a:xfr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Запуск проекта "Конвергенция" вообще, и использование приборов, аналогичных МИРС, в частности, будет способствовать продвижению России в направлении информационной независимости в вопросах климатических исследований и прогнозирования погоды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Предложенная уникальная методика восстановления высотных профилей температуры и влажности атмосферы, позволяет определять характеристики атмосферы в ее нижних слоях, на высотах, ниже 3 километров где сосредоточена основная масса водяного пара, имеющая ключевое влияние на все климатические процессы. Подобные измерения с такой точностью будут выполнены впервые в мировой практике.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643050"/>
            <a:ext cx="3143272" cy="392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308821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2886" y="71438"/>
            <a:ext cx="8543956" cy="71435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Микроволновый радиометр спектрометр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 flipH="1" flipV="1">
            <a:off x="2608249" y="5821379"/>
            <a:ext cx="500066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43042" y="6060064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Неподвижное основание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214546" y="1571612"/>
            <a:ext cx="571504" cy="50006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98460" y="1142984"/>
            <a:ext cx="180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Главное зеркало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214414" y="3284536"/>
            <a:ext cx="642942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32" y="2791422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Зеркало холодного космоса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142976" y="4286256"/>
            <a:ext cx="857256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71470" y="3929066"/>
            <a:ext cx="1285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Антенный блок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73378" y="5500702"/>
            <a:ext cx="118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Двигатель</a:t>
            </a: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1928794" y="5214950"/>
            <a:ext cx="500066" cy="35560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58832" y="5631436"/>
            <a:ext cx="208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Блоки электроники</a:t>
            </a:r>
            <a:endParaRPr lang="ru-RU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rot="10800000">
            <a:off x="3286116" y="5287976"/>
            <a:ext cx="1214446" cy="28416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 flipH="1" flipV="1">
            <a:off x="4357686" y="4500570"/>
            <a:ext cx="1214446" cy="92869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43834" y="4143380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Приемники излучения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7643834" y="350043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БШИ</a:t>
            </a:r>
            <a:endParaRPr lang="ru-RU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 rot="10800000" flipV="1">
            <a:off x="6500828" y="4500570"/>
            <a:ext cx="1143007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0800000" flipV="1">
            <a:off x="6643704" y="3714752"/>
            <a:ext cx="1285883" cy="158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" y="142852"/>
            <a:ext cx="8543956" cy="50006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Микроволновый радиометр спектрометр МИРС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_МИРС ЭП_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142984"/>
            <a:ext cx="4095535" cy="4929198"/>
          </a:xfrm>
          <a:prstGeom prst="rect">
            <a:avLst/>
          </a:prstGeom>
        </p:spPr>
      </p:pic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/>
          <a:srcRect l="4321" r="36009"/>
          <a:stretch>
            <a:fillRect/>
          </a:stretch>
        </p:blipFill>
        <p:spPr bwMode="auto">
          <a:xfrm>
            <a:off x="4429124" y="1357298"/>
            <a:ext cx="451836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86380" y="607220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Угол встречи с Землей:  53,1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1982</Words>
  <Application>Microsoft Office PowerPoint</Application>
  <PresentationFormat>Экран (4:3)</PresentationFormat>
  <Paragraphs>536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Arial</vt:lpstr>
      <vt:lpstr>Calibri</vt:lpstr>
      <vt:lpstr>Wingdings</vt:lpstr>
      <vt:lpstr>Times New Roman</vt:lpstr>
      <vt:lpstr>Symbol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Актуальность проекта:</vt:lpstr>
      <vt:lpstr>Микроволновый радиометр спектрометр МИРС</vt:lpstr>
      <vt:lpstr>Микроволновый радиометр спектрометр МИРС</vt:lpstr>
      <vt:lpstr>Распределение элементов разрешения МИРС на поверхности Земли </vt:lpstr>
      <vt:lpstr>Рабочие зоны обзора МИРС</vt:lpstr>
      <vt:lpstr>Калибровка МИРС</vt:lpstr>
      <vt:lpstr>Чувствительность радиометрических приемников МИРС</vt:lpstr>
      <vt:lpstr>Перечень радиометрических каналов МИРС</vt:lpstr>
      <vt:lpstr>Слайд 15</vt:lpstr>
      <vt:lpstr>Пример реализации радиометрических приемников</vt:lpstr>
      <vt:lpstr>Требования к антенной системе МИРС</vt:lpstr>
      <vt:lpstr>Антенная система МИРС</vt:lpstr>
      <vt:lpstr>Расположение облучателей антенной системы</vt:lpstr>
      <vt:lpstr>Расчётное расположение лучей антенной системы в пространстве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Sazonov</dc:creator>
  <cp:lastModifiedBy>Ilya</cp:lastModifiedBy>
  <cp:revision>198</cp:revision>
  <dcterms:created xsi:type="dcterms:W3CDTF">2018-08-23T12:53:28Z</dcterms:created>
  <dcterms:modified xsi:type="dcterms:W3CDTF">2018-08-30T07:27:45Z</dcterms:modified>
</cp:coreProperties>
</file>